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5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0" r:id="rId13"/>
    <p:sldId id="271" r:id="rId14"/>
    <p:sldId id="272" r:id="rId15"/>
    <p:sldId id="278" r:id="rId16"/>
    <p:sldId id="267" r:id="rId17"/>
    <p:sldId id="274" r:id="rId18"/>
    <p:sldId id="273" r:id="rId19"/>
    <p:sldId id="268" r:id="rId20"/>
    <p:sldId id="275" r:id="rId21"/>
    <p:sldId id="277" r:id="rId22"/>
    <p:sldId id="269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AC09E-92CB-1F4E-9EC1-2CDD4EB976E2}" type="datetimeFigureOut">
              <a:rPr lang="en-US" smtClean="0"/>
              <a:t>8/02/16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78D5-2229-7B4E-A009-6110AC9B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4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78D5-2229-7B4E-A009-6110AC9B17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9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68E8-1FD7-F949-86D8-F26BAF398291}" type="datetimeFigureOut">
              <a:rPr lang="en-US" smtClean="0"/>
              <a:t>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C3271-C8F0-9E49-A310-C520EFC2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Investigation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do we investigate?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1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Experimental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Unethical to randomly assign to a particular group </a:t>
            </a:r>
          </a:p>
          <a:p>
            <a:pPr lvl="2"/>
            <a:r>
              <a:rPr lang="en-US" dirty="0" smtClean="0"/>
              <a:t>May lack external validity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3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582997"/>
            <a:ext cx="8260672" cy="591753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Quantitative observational design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875"/>
            <a:ext cx="8229600" cy="450691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criteria and or variables are pre-existing – not manipulated. E.g. part 2 of our investigation!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262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Quantitative </a:t>
            </a:r>
            <a:r>
              <a:rPr lang="en-US" dirty="0"/>
              <a:t>observational </a:t>
            </a:r>
            <a:r>
              <a:rPr lang="en-US" dirty="0" smtClean="0"/>
              <a:t>design </a:t>
            </a:r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87925"/>
          </a:xfrm>
        </p:spPr>
        <p:txBody>
          <a:bodyPr>
            <a:normAutofit/>
          </a:bodyPr>
          <a:lstStyle/>
          <a:p>
            <a:r>
              <a:rPr lang="en-US" sz="3200" dirty="0"/>
              <a:t>Advantages</a:t>
            </a:r>
          </a:p>
          <a:p>
            <a:pPr lvl="1"/>
            <a:r>
              <a:rPr lang="en-US" sz="2600" dirty="0"/>
              <a:t>Some investigations are</a:t>
            </a:r>
          </a:p>
          <a:p>
            <a:pPr lvl="2"/>
            <a:r>
              <a:rPr lang="en-US" sz="2600" dirty="0"/>
              <a:t>Unethical</a:t>
            </a:r>
          </a:p>
          <a:p>
            <a:pPr lvl="2"/>
            <a:r>
              <a:rPr lang="en-US" sz="2600" dirty="0"/>
              <a:t>Costly</a:t>
            </a:r>
          </a:p>
          <a:p>
            <a:pPr lvl="2"/>
            <a:r>
              <a:rPr lang="en-US" sz="2600" dirty="0"/>
              <a:t>Impossible</a:t>
            </a:r>
          </a:p>
          <a:p>
            <a:pPr lvl="1"/>
            <a:r>
              <a:rPr lang="en-US" sz="2600" dirty="0"/>
              <a:t>Some human behaviour can only be studied through naturalistic </a:t>
            </a:r>
            <a:r>
              <a:rPr lang="en-US" sz="2600" dirty="0" smtClean="0"/>
              <a:t>observation</a:t>
            </a:r>
          </a:p>
          <a:p>
            <a:pPr marL="411480" lvl="1" indent="0">
              <a:buNone/>
            </a:pPr>
            <a:r>
              <a:rPr lang="en-US" sz="2400" dirty="0" smtClean="0"/>
              <a:t>E.g. </a:t>
            </a:r>
          </a:p>
          <a:p>
            <a:pPr marL="411480" lvl="1" indent="0">
              <a:buNone/>
            </a:pPr>
            <a:r>
              <a:rPr lang="en-US" sz="2400" dirty="0" smtClean="0"/>
              <a:t>Violence in children's games</a:t>
            </a:r>
          </a:p>
          <a:p>
            <a:pPr marL="411480" lvl="1" indent="0">
              <a:buNone/>
            </a:pPr>
            <a:r>
              <a:rPr lang="en-US" sz="2400" dirty="0" smtClean="0"/>
              <a:t>Effect of Domestic Violence</a:t>
            </a:r>
            <a:endParaRPr 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3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Quantitative </a:t>
            </a:r>
            <a:r>
              <a:rPr lang="en-US" dirty="0"/>
              <a:t>observational </a:t>
            </a:r>
            <a:r>
              <a:rPr lang="en-US" dirty="0" smtClean="0"/>
              <a:t>design </a:t>
            </a:r>
            <a:r>
              <a:rPr lang="en-US" dirty="0" err="1" smtClean="0"/>
              <a:t>cont</a:t>
            </a:r>
            <a:r>
              <a:rPr lang="en-US" dirty="0" smtClean="0"/>
              <a:t>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Disadvantages</a:t>
            </a:r>
          </a:p>
          <a:p>
            <a:pPr lvl="1"/>
            <a:r>
              <a:rPr lang="en-US" sz="2400" dirty="0"/>
              <a:t>Can’t infer strong cause and effect link (extraneous variables cant be controlled)  </a:t>
            </a:r>
          </a:p>
          <a:p>
            <a:pPr lvl="1"/>
            <a:r>
              <a:rPr lang="en-US" sz="2400" dirty="0"/>
              <a:t>No random </a:t>
            </a:r>
            <a:r>
              <a:rPr lang="en-US" sz="2400" dirty="0" smtClean="0"/>
              <a:t>assignment 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Unethical Studies</a:t>
            </a:r>
            <a:endParaRPr lang="en-US" dirty="0"/>
          </a:p>
        </p:txBody>
      </p:sp>
      <p:pic>
        <p:nvPicPr>
          <p:cNvPr id="4" name="Content Placeholder 3" descr="kids and violen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3" b="14843"/>
          <a:stretch>
            <a:fillRect/>
          </a:stretch>
        </p:blipFill>
        <p:spPr>
          <a:xfrm>
            <a:off x="457200" y="1752601"/>
            <a:ext cx="5527675" cy="2937644"/>
          </a:xfrm>
        </p:spPr>
      </p:pic>
      <p:pic>
        <p:nvPicPr>
          <p:cNvPr id="5" name="Picture 4" descr="violence gam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2197100"/>
            <a:ext cx="5619750" cy="4193198"/>
          </a:xfrm>
          <a:prstGeom prst="rect">
            <a:avLst/>
          </a:prstGeom>
        </p:spPr>
      </p:pic>
      <p:pic>
        <p:nvPicPr>
          <p:cNvPr id="6" name="Picture 5" descr="violence games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9" y="825500"/>
            <a:ext cx="7373229" cy="557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9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violence-videogam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59" r="-20759"/>
          <a:stretch>
            <a:fillRect/>
          </a:stretch>
        </p:blipFill>
        <p:spPr>
          <a:xfrm>
            <a:off x="-322678" y="857250"/>
            <a:ext cx="9914353" cy="5268913"/>
          </a:xfrm>
        </p:spPr>
      </p:pic>
    </p:spTree>
    <p:extLst>
      <p:ext uri="{BB962C8B-B14F-4D97-AF65-F5344CB8AC3E}">
        <p14:creationId xmlns:p14="http://schemas.microsoft.com/office/powerpoint/2010/main" val="210744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25873"/>
            <a:ext cx="8260672" cy="861628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Qualitative Observational Design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1" y="1635125"/>
            <a:ext cx="8620124" cy="495299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Collects only Qualitative Data via:</a:t>
            </a:r>
          </a:p>
          <a:p>
            <a:r>
              <a:rPr lang="en-US" dirty="0" smtClean="0"/>
              <a:t>Focus Groups</a:t>
            </a:r>
          </a:p>
          <a:p>
            <a:pPr lvl="1"/>
            <a:r>
              <a:rPr lang="en-US" sz="2400" dirty="0" smtClean="0"/>
              <a:t>Obtains data through group interview – talk to one another – ask questions – exchange personal experiences and opinions.</a:t>
            </a:r>
          </a:p>
          <a:p>
            <a:pPr lvl="1"/>
            <a:r>
              <a:rPr lang="en-US" sz="2400" dirty="0" smtClean="0"/>
              <a:t>People can explore their experiences/attitudes and clarify thoughts.</a:t>
            </a:r>
          </a:p>
          <a:p>
            <a:pPr marL="457200" lvl="1" indent="0">
              <a:buNone/>
            </a:pPr>
            <a:r>
              <a:rPr lang="en-US" dirty="0" smtClean="0"/>
              <a:t>Content Analysis </a:t>
            </a:r>
            <a:r>
              <a:rPr lang="en-US" dirty="0" smtClean="0"/>
              <a:t>OICKA</a:t>
            </a:r>
          </a:p>
          <a:p>
            <a:pPr lvl="1"/>
            <a:r>
              <a:rPr lang="en-US" dirty="0" smtClean="0"/>
              <a:t>Organise</a:t>
            </a:r>
          </a:p>
          <a:p>
            <a:pPr lvl="1"/>
            <a:r>
              <a:rPr lang="en-US" dirty="0" smtClean="0"/>
              <a:t>Identify Themes</a:t>
            </a:r>
          </a:p>
          <a:p>
            <a:pPr lvl="1"/>
            <a:r>
              <a:rPr lang="en-US" dirty="0" smtClean="0"/>
              <a:t>Code Themes</a:t>
            </a:r>
          </a:p>
          <a:p>
            <a:pPr lvl="1"/>
            <a:r>
              <a:rPr lang="en-US" dirty="0" smtClean="0"/>
              <a:t>Keep Track of Themes</a:t>
            </a:r>
          </a:p>
          <a:p>
            <a:pPr lvl="1"/>
            <a:r>
              <a:rPr lang="en-US" dirty="0" smtClean="0"/>
              <a:t>Analysis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Advantages</a:t>
            </a:r>
          </a:p>
          <a:p>
            <a:pPr lvl="1"/>
            <a:r>
              <a:rPr lang="en-US" sz="2400" dirty="0"/>
              <a:t>Richness of the quality of data – attitudes and experience</a:t>
            </a:r>
          </a:p>
          <a:p>
            <a:pPr lvl="1"/>
            <a:r>
              <a:rPr lang="en-US" sz="2400" dirty="0"/>
              <a:t>Some ‘open up’ more in a group setting (</a:t>
            </a:r>
            <a:r>
              <a:rPr lang="en-US" sz="2400" dirty="0" err="1"/>
              <a:t>c.f</a:t>
            </a:r>
            <a:r>
              <a:rPr lang="en-US" sz="2400" dirty="0"/>
              <a:t> 1 – 1 interview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Simple to organise</a:t>
            </a:r>
          </a:p>
          <a:p>
            <a:pPr lvl="1"/>
            <a:endParaRPr 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3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i="1" dirty="0"/>
              <a:t>Disadvantages</a:t>
            </a:r>
          </a:p>
          <a:p>
            <a:pPr lvl="1"/>
            <a:r>
              <a:rPr lang="en-US" sz="2600" dirty="0"/>
              <a:t>May be influenced by stronger members opinions or opinion disregarded </a:t>
            </a:r>
            <a:endParaRPr lang="en-US" sz="2600" dirty="0" smtClean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No confidentiality</a:t>
            </a:r>
          </a:p>
          <a:p>
            <a:pPr lvl="1"/>
            <a:r>
              <a:rPr lang="en-US" sz="2600" dirty="0"/>
              <a:t>Should not be interpreted as representative of other groups of people </a:t>
            </a:r>
            <a:endParaRPr lang="en-US" sz="2600" dirty="0" smtClean="0"/>
          </a:p>
          <a:p>
            <a:pPr lvl="1"/>
            <a:r>
              <a:rPr lang="en-US" sz="2600" dirty="0" smtClean="0"/>
              <a:t>Some members not comfortable sharing views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Data can be time consuming to analyse</a:t>
            </a:r>
            <a:endParaRPr lang="en-US" sz="2600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Group Discu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24" y="2673350"/>
            <a:ext cx="3102991" cy="221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9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Qualitative Observational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4"/>
            <a:ext cx="8229600" cy="45545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Delphi Technique</a:t>
            </a:r>
          </a:p>
          <a:p>
            <a:pPr lvl="1"/>
            <a:r>
              <a:rPr lang="en-US" sz="2400" dirty="0" smtClean="0"/>
              <a:t>Uses experts – with expertise in the area in question</a:t>
            </a:r>
          </a:p>
          <a:p>
            <a:pPr lvl="1"/>
            <a:r>
              <a:rPr lang="en-US" sz="2400" dirty="0" smtClean="0"/>
              <a:t>Often used to find solutions</a:t>
            </a:r>
          </a:p>
          <a:p>
            <a:pPr marL="114300" indent="0">
              <a:buNone/>
            </a:pPr>
            <a:r>
              <a:rPr lang="en-US" sz="3200" dirty="0" smtClean="0"/>
              <a:t>E.g. Ideas for methods to reduce young drivers from ‘</a:t>
            </a:r>
            <a:r>
              <a:rPr lang="en-US" sz="3200" dirty="0" err="1" smtClean="0"/>
              <a:t>hoon</a:t>
            </a:r>
            <a:r>
              <a:rPr lang="en-US" sz="3200" dirty="0" smtClean="0"/>
              <a:t> driving’ </a:t>
            </a:r>
          </a:p>
          <a:p>
            <a:pPr lvl="1"/>
            <a:r>
              <a:rPr lang="en-US" sz="2400" dirty="0" smtClean="0"/>
              <a:t>Experts include psychologists, teachers, police, paramedics</a:t>
            </a:r>
          </a:p>
          <a:p>
            <a:pPr lvl="1"/>
            <a:r>
              <a:rPr lang="en-US" sz="2400" dirty="0" smtClean="0"/>
              <a:t>Members don</a:t>
            </a:r>
            <a:r>
              <a:rPr lang="fr-FR" sz="2400" dirty="0" smtClean="0"/>
              <a:t>’</a:t>
            </a:r>
            <a:r>
              <a:rPr lang="en-US" sz="2400" dirty="0" smtClean="0"/>
              <a:t>t have to meet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7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ycholog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40125" y="428625"/>
            <a:ext cx="5365750" cy="304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Delphi – how is it done?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800" dirty="0"/>
              <a:t>Recruit members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Construct and distribute </a:t>
            </a:r>
            <a:r>
              <a:rPr lang="en-US" sz="2800" dirty="0" err="1"/>
              <a:t>questionaires</a:t>
            </a:r>
            <a:endParaRPr lang="en-US" sz="2800" dirty="0"/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circulation and return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Collation and </a:t>
            </a:r>
            <a:r>
              <a:rPr lang="en-US" sz="2800" dirty="0" err="1"/>
              <a:t>categorisation</a:t>
            </a:r>
            <a:endParaRPr lang="en-US" sz="2800" dirty="0"/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circulation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Collation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335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</a:t>
            </a:r>
            <a:endParaRPr lang="en-US" dirty="0"/>
          </a:p>
        </p:txBody>
      </p:sp>
      <p:pic>
        <p:nvPicPr>
          <p:cNvPr id="6" name="Content Placeholder 5" descr="consensu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26" r="-160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800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Qualitative Observational </a:t>
            </a:r>
            <a:r>
              <a:rPr lang="en-US" dirty="0" smtClean="0"/>
              <a:t>Design </a:t>
            </a:r>
            <a:r>
              <a:rPr lang="en-US" dirty="0" err="1" smtClean="0"/>
              <a:t>cont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 smtClean="0"/>
              <a:t>Advantages of Delphi</a:t>
            </a:r>
          </a:p>
          <a:p>
            <a:pPr lvl="1"/>
            <a:r>
              <a:rPr lang="en-US" sz="2600" dirty="0" smtClean="0"/>
              <a:t>Cheap</a:t>
            </a:r>
          </a:p>
          <a:p>
            <a:pPr lvl="1"/>
            <a:r>
              <a:rPr lang="en-US" sz="2600" dirty="0" smtClean="0"/>
              <a:t>Informed people</a:t>
            </a:r>
          </a:p>
          <a:p>
            <a:pPr lvl="1"/>
            <a:r>
              <a:rPr lang="en-US" sz="2600" dirty="0" smtClean="0"/>
              <a:t>Reduces the disadvantages of face to face meetings</a:t>
            </a:r>
          </a:p>
          <a:p>
            <a:pPr lvl="1"/>
            <a:r>
              <a:rPr lang="en-US" sz="2600" dirty="0" smtClean="0"/>
              <a:t>Ensures participants consider alternative views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7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Qualitative Observational </a:t>
            </a:r>
            <a:r>
              <a:rPr lang="en-US" dirty="0" smtClean="0"/>
              <a:t>Design </a:t>
            </a:r>
            <a:r>
              <a:rPr lang="en-US" dirty="0" err="1" smtClean="0"/>
              <a:t>cont</a:t>
            </a:r>
            <a:r>
              <a:rPr lang="en-US" dirty="0" smtClean="0"/>
              <a:t> 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Disadvantages</a:t>
            </a:r>
          </a:p>
          <a:p>
            <a:pPr lvl="1"/>
            <a:r>
              <a:rPr lang="en-US" dirty="0"/>
              <a:t>‘Forces’ </a:t>
            </a:r>
            <a:r>
              <a:rPr lang="en-US" dirty="0" smtClean="0"/>
              <a:t>consensus </a:t>
            </a:r>
            <a:r>
              <a:rPr lang="en-US" dirty="0"/>
              <a:t>– because no discussion</a:t>
            </a:r>
          </a:p>
          <a:p>
            <a:pPr lvl="1"/>
            <a:r>
              <a:rPr lang="en-US" dirty="0"/>
              <a:t>Opinions may be weakened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Data can be time consuming to analyse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79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Psychology investigation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314"/>
            <a:ext cx="8229600" cy="496585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Why do we Investigate?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Understanding is enhanced through investigation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How do we investigate?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Formulate a question based on some observations.</a:t>
            </a:r>
          </a:p>
          <a:p>
            <a:pPr marL="114300" indent="0">
              <a:buNone/>
            </a:pPr>
            <a:r>
              <a:rPr lang="en-US" dirty="0" smtClean="0"/>
              <a:t>	E.g. does exercise improve reaction time?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Hypothesize based on anecdotal evidence.</a:t>
            </a:r>
          </a:p>
          <a:p>
            <a:pPr marL="114300" indent="0">
              <a:buNone/>
            </a:pPr>
            <a:r>
              <a:rPr lang="en-US" dirty="0" smtClean="0"/>
              <a:t>	If a person engages in moderate exercise then 	reaction time will be improved.</a:t>
            </a:r>
          </a:p>
        </p:txBody>
      </p:sp>
    </p:spTree>
    <p:extLst>
      <p:ext uri="{BB962C8B-B14F-4D97-AF65-F5344CB8AC3E}">
        <p14:creationId xmlns:p14="http://schemas.microsoft.com/office/powerpoint/2010/main" val="231222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08739"/>
          </a:xfrm>
        </p:spPr>
        <p:txBody>
          <a:bodyPr/>
          <a:lstStyle/>
          <a:p>
            <a:r>
              <a:rPr lang="en-US" dirty="0" smtClean="0"/>
              <a:t>Psychology and 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630"/>
            <a:ext cx="8229600" cy="45895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Sometimes people use their own knowledge to explain others or their own behaviour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Eg</a:t>
            </a:r>
            <a:r>
              <a:rPr lang="en-US" i="1" dirty="0" smtClean="0"/>
              <a:t> -Try to explain why some people experience stress.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Psychology approaches the study of behaviour in a scientific way, using scientific method. </a:t>
            </a:r>
          </a:p>
          <a:p>
            <a:r>
              <a:rPr lang="en-US" dirty="0" smtClean="0"/>
              <a:t>Empirical evidence(Data) is collected through observation or experimentation.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stress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75" y="2825750"/>
            <a:ext cx="2165350" cy="1538538"/>
          </a:xfrm>
          <a:prstGeom prst="rect">
            <a:avLst/>
          </a:prstGeom>
        </p:spPr>
      </p:pic>
      <p:pic>
        <p:nvPicPr>
          <p:cNvPr id="5" name="Picture 4" descr="stre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25" y="2809875"/>
            <a:ext cx="1885479" cy="163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6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ways of designing investigations in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Experimental Investigation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dirty="0" smtClean="0"/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Quantitative Observational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Qualitative Investigation</a:t>
            </a:r>
            <a:endParaRPr lang="en-US" dirty="0"/>
          </a:p>
        </p:txBody>
      </p:sp>
      <p:pic>
        <p:nvPicPr>
          <p:cNvPr id="4" name="Picture 3" descr="FROG-3-blogS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29" y="1417638"/>
            <a:ext cx="2482850" cy="1510399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3482"/>
          <a:stretch/>
        </p:blipFill>
        <p:spPr>
          <a:xfrm>
            <a:off x="5502276" y="4523769"/>
            <a:ext cx="2860675" cy="1969106"/>
          </a:xfrm>
          <a:prstGeom prst="rect">
            <a:avLst/>
          </a:prstGeom>
        </p:spPr>
      </p:pic>
      <p:pic>
        <p:nvPicPr>
          <p:cNvPr id="6" name="Picture 5" descr="ey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548" y="3152775"/>
            <a:ext cx="1879600" cy="11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variable (something you change in an experiment to see the effect)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e.g. Exercise or no exercise</a:t>
            </a:r>
          </a:p>
          <a:p>
            <a:r>
              <a:rPr lang="en-US" dirty="0" smtClean="0"/>
              <a:t>Dependent Variable – (the thing you measure once you have changed a variable)</a:t>
            </a:r>
          </a:p>
          <a:p>
            <a:pPr marL="411480" lvl="1" indent="0">
              <a:buNone/>
            </a:pPr>
            <a:r>
              <a:rPr lang="en-US" sz="2400" dirty="0" smtClean="0"/>
              <a:t>	e.g. Reaction time</a:t>
            </a:r>
          </a:p>
          <a:p>
            <a:r>
              <a:rPr lang="en-US" dirty="0" smtClean="0"/>
              <a:t>Control all other variables</a:t>
            </a:r>
          </a:p>
          <a:p>
            <a:r>
              <a:rPr lang="en-US" dirty="0" smtClean="0"/>
              <a:t>You need a control group vs. experimental group (the same group can be both e.g. the exercise effects reaction time experiment)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7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Experimental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Extraneous </a:t>
            </a:r>
            <a:r>
              <a:rPr lang="en-US" dirty="0"/>
              <a:t>variables- </a:t>
            </a:r>
            <a:r>
              <a:rPr lang="en-US" dirty="0" smtClean="0"/>
              <a:t>Variables other than IV that can cause a change in the DV </a:t>
            </a:r>
          </a:p>
          <a:p>
            <a:pPr marL="114300" indent="0">
              <a:buNone/>
            </a:pPr>
            <a:r>
              <a:rPr lang="en-US" dirty="0" smtClean="0"/>
              <a:t>What are the extraneous variables that we could not control in our exercise experiment?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1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Experimental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Extraneous Variables: categories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Placebo- improvement due to belief</a:t>
            </a:r>
          </a:p>
          <a:p>
            <a:pPr marL="685800" lvl="2" indent="0">
              <a:buNone/>
            </a:pPr>
            <a:r>
              <a:rPr lang="en-US" dirty="0" smtClean="0"/>
              <a:t>Reduce through single blind method. (participants don</a:t>
            </a:r>
            <a:r>
              <a:rPr lang="fr-FR" dirty="0" smtClean="0"/>
              <a:t>’</a:t>
            </a:r>
            <a:r>
              <a:rPr lang="en-US" dirty="0" smtClean="0"/>
              <a:t>t know if they are control or experimental group)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Situational- noise, time, temp</a:t>
            </a:r>
          </a:p>
          <a:p>
            <a:pPr marL="685800" lvl="2" indent="0">
              <a:buNone/>
            </a:pPr>
            <a:r>
              <a:rPr lang="en-US" dirty="0" smtClean="0"/>
              <a:t>Reduce by keeping the same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Participant- sex, intelligence, background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Keep important personality traits similar where possible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Experimenter Effects – mood, knowledge of participants</a:t>
            </a:r>
          </a:p>
          <a:p>
            <a:pPr marL="411480" lvl="1" indent="0">
              <a:buNone/>
            </a:pPr>
            <a:r>
              <a:rPr lang="en-US" dirty="0" smtClean="0"/>
              <a:t>Reduce through double blind method. (experimenter and </a:t>
            </a:r>
            <a:r>
              <a:rPr lang="en-US" dirty="0" err="1" smtClean="0"/>
              <a:t>particpants</a:t>
            </a:r>
            <a:r>
              <a:rPr lang="en-US" dirty="0" smtClean="0"/>
              <a:t> don</a:t>
            </a:r>
            <a:r>
              <a:rPr lang="fr-FR" dirty="0" smtClean="0"/>
              <a:t>’</a:t>
            </a:r>
            <a:r>
              <a:rPr lang="en-US" dirty="0" smtClean="0"/>
              <a:t>t know if control or experimental group)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0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Experimental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Random assignment (might be in control group or experimental group)- important  to reduce bias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Experiment better at eliminating extraneous variables</a:t>
            </a:r>
          </a:p>
          <a:p>
            <a:pPr lvl="1"/>
            <a:r>
              <a:rPr lang="en-US" dirty="0" smtClean="0"/>
              <a:t>Manipulation determines whether there is a cause and effect relationship</a:t>
            </a:r>
          </a:p>
          <a:p>
            <a:pPr lvl="1"/>
            <a:r>
              <a:rPr lang="en-US" dirty="0" smtClean="0"/>
              <a:t>Able to be repeated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1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433</TotalTime>
  <Words>631</Words>
  <Application>Microsoft Macintosh PowerPoint</Application>
  <PresentationFormat>On-screen Show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Black</vt:lpstr>
      <vt:lpstr>Investigation design</vt:lpstr>
      <vt:lpstr>PowerPoint Presentation</vt:lpstr>
      <vt:lpstr>Psychology investigation design </vt:lpstr>
      <vt:lpstr>Psychology and common sense</vt:lpstr>
      <vt:lpstr>3 ways of designing investigations in psychology</vt:lpstr>
      <vt:lpstr>Experimental investigation</vt:lpstr>
      <vt:lpstr>Experimental investigation</vt:lpstr>
      <vt:lpstr>Experimental investigation</vt:lpstr>
      <vt:lpstr>Experimental investigation</vt:lpstr>
      <vt:lpstr>Experimental investigation</vt:lpstr>
      <vt:lpstr>Quantitative observational design </vt:lpstr>
      <vt:lpstr>2. Quantitative observational design cont….</vt:lpstr>
      <vt:lpstr>2. Quantitative observational design cont …..</vt:lpstr>
      <vt:lpstr>Unethical Studies</vt:lpstr>
      <vt:lpstr>PowerPoint Presentation</vt:lpstr>
      <vt:lpstr>Qualitative Observational Design </vt:lpstr>
      <vt:lpstr>Focus groups</vt:lpstr>
      <vt:lpstr>Focus groups</vt:lpstr>
      <vt:lpstr>Qualitative Observational Design</vt:lpstr>
      <vt:lpstr>Delphi – how is it done?</vt:lpstr>
      <vt:lpstr>Delphi</vt:lpstr>
      <vt:lpstr>Qualitative Observational Design cont…….</vt:lpstr>
      <vt:lpstr>Qualitative Observational Design cont ……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design</dc:title>
  <dc:creator>Chris Cameron</dc:creator>
  <cp:lastModifiedBy>Chris Cameron</cp:lastModifiedBy>
  <cp:revision>29</cp:revision>
  <dcterms:created xsi:type="dcterms:W3CDTF">2014-02-05T20:14:19Z</dcterms:created>
  <dcterms:modified xsi:type="dcterms:W3CDTF">2016-02-08T12:27:07Z</dcterms:modified>
</cp:coreProperties>
</file>